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1914525" y="2043953"/>
            <a:ext cx="5314950" cy="2770095"/>
          </a:xfrm>
          <a:prstGeom prst="rect">
            <a:avLst/>
          </a:prstGeom>
          <a:solidFill>
            <a:schemeClr val="bg1">
              <a:alpha val="8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57350" y="1677549"/>
            <a:ext cx="5827457" cy="346472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244069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3345793792"/>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385505229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522702517"/>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43737316"/>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219579773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1866184193"/>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1934251897"/>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385902831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164043887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 xmlns:p14="http://schemas.microsoft.com/office/powerpoint/2010/main" val="281694591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pic>
        <p:nvPicPr>
          <p:cNvPr id="7" name="Picture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88490" y="93263"/>
            <a:ext cx="8989142" cy="66282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1590" y="195488"/>
            <a:ext cx="8814926" cy="6431455"/>
          </a:xfrm>
          <a:prstGeom prst="rect">
            <a:avLst/>
          </a:prstGeom>
          <a:solidFill>
            <a:schemeClr val="bg1">
              <a:alpha val="8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46789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niversityagro.ru/%d1%80%d0%b0%d1%81%d1%82%d0%b5%d0%bd%d0%b8%d0%b5%d0%b2%d0%be%d0%b4%d1%81%d1%82%d0%b2%d0%be/%d1%8f%d1%80%d0%be%d0%b2%d0%be%d0%b9-%d1%8f%d1%87%d0%bc%d0%b5%d0%bd%d1%8c/" TargetMode="External"/><Relationship Id="rId2" Type="http://schemas.openxmlformats.org/officeDocument/2006/relationships/hyperlink" Target="https://universityagro.ru/%d1%80%d0%b0%d1%81%d1%82%d0%b5%d0%bd%d0%b8%d0%b5%d0%b2%d0%be%d0%b4%d1%81%d1%82%d0%b2%d0%be/%d1%8f%d1%80%d0%be%d0%b2%d0%b0%d1%8f-%d0%bf%d1%88%d0%b5%d0%bd%d0%b8%d1%86%d0%b0/" TargetMode="External"/><Relationship Id="rId1" Type="http://schemas.openxmlformats.org/officeDocument/2006/relationships/slideLayout" Target="../slideLayouts/slideLayout2.xml"/><Relationship Id="rId5" Type="http://schemas.openxmlformats.org/officeDocument/2006/relationships/hyperlink" Target="https://universityagro.ru/%d1%80%d0%b0%d1%81%d1%82%d0%b5%d0%bd%d0%b8%d0%b5%d0%b2%d0%be%d0%b4%d1%81%d1%82%d0%b2%d0%be/%d0%be%d0%b7%d0%b8%d0%bc%d1%8b%d0%b5-%d1%85%d0%bb%d0%b5%d0%b1%d0%b0-i-%d0%b3%d1%80%d1%83%d0%bf%d0%bf%d1%8b/" TargetMode="External"/><Relationship Id="rId4" Type="http://schemas.openxmlformats.org/officeDocument/2006/relationships/hyperlink" Target="https://universityagro.ru/%d1%80%d0%b0%d1%81%d1%82%d0%b5%d0%bd%d0%b8%d0%b5%d0%b2%d0%be%d0%b4%d1%81%d1%82%d0%b2%d0%be/%d0%be%d0%b2%d0%b5%d1%8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5000" y="2057400"/>
            <a:ext cx="5334000" cy="2743200"/>
          </a:xfrm>
        </p:spPr>
        <p:txBody>
          <a:bodyPr anchor="ctr">
            <a:noAutofit/>
          </a:bodyPr>
          <a:lstStyle/>
          <a:p>
            <a:r>
              <a:rPr lang="ru-RU" sz="3600" dirty="0" smtClean="0"/>
              <a:t>Ранние яровые зерновые культуры: овес, ячмень, яровая пшеница, технология возделывания.</a:t>
            </a:r>
            <a:endParaRPr lang="ru-RU"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09600"/>
            <a:ext cx="7886700" cy="5567363"/>
          </a:xfrm>
        </p:spPr>
        <p:txBody>
          <a:bodyPr>
            <a:normAutofit fontScale="92500" lnSpcReduction="20000"/>
          </a:bodyPr>
          <a:lstStyle/>
          <a:p>
            <a:pPr algn="just">
              <a:spcAft>
                <a:spcPts val="1610"/>
              </a:spcAft>
            </a:pPr>
            <a:r>
              <a:rPr lang="ru-RU" dirty="0" smtClean="0">
                <a:latin typeface="Times New Roman"/>
                <a:ea typeface="Times New Roman"/>
              </a:rPr>
              <a:t>Уборку пропашных культур обычно проводят поздно. Однако при качественной обработке междурядий, поля после них остается чистыми от сорняков, достаточно рыхлые. Поэтому в этом случае вместо зяблевой обработки ограничиваются глубоким рыхлением. На тяжелых и сильно осевших почвах, чистых от сорняков, проводят глубокую вспашку без лущения. При засорении поля проводят обычную зяблевую обработку.</a:t>
            </a:r>
            <a:endParaRPr lang="ru-RU" sz="2400" dirty="0" smtClean="0">
              <a:latin typeface="Times New Roman"/>
              <a:ea typeface="Times New Roman"/>
            </a:endParaRPr>
          </a:p>
          <a:p>
            <a:pPr algn="just">
              <a:spcAft>
                <a:spcPts val="1610"/>
              </a:spcAft>
            </a:pPr>
            <a:r>
              <a:rPr lang="ru-RU" dirty="0" smtClean="0">
                <a:latin typeface="Times New Roman"/>
                <a:ea typeface="Times New Roman"/>
              </a:rPr>
              <a:t>Пласт многолетних трав вспахивают плугом с предплужниками. В зависимости от длительности летне-осеннего периода и продуктивности трав вспашку проводят после первого или второго укоса.</a:t>
            </a:r>
            <a:endParaRPr lang="ru-RU" sz="2400" dirty="0" smtClean="0">
              <a:latin typeface="Times New Roman"/>
              <a:ea typeface="Times New Roman"/>
            </a:endParaRPr>
          </a:p>
          <a:p>
            <a:pPr algn="just">
              <a:spcAft>
                <a:spcPts val="1610"/>
              </a:spcAft>
            </a:pPr>
            <a:r>
              <a:rPr lang="ru-RU" dirty="0" smtClean="0">
                <a:latin typeface="Times New Roman"/>
                <a:ea typeface="Times New Roman"/>
              </a:rPr>
              <a:t>В районах недостаточного увлажнения применяют приемы снегозадержания и сохранения талых вод на зяби.</a:t>
            </a:r>
            <a:endParaRPr lang="ru-RU" sz="2400" dirty="0" smtClean="0">
              <a:latin typeface="Times New Roman"/>
              <a:ea typeface="Times New Roman"/>
            </a:endParaRPr>
          </a:p>
          <a:p>
            <a:endParaRPr lang="ru-RU"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15000"/>
              </a:lnSpc>
              <a:spcBef>
                <a:spcPts val="1610"/>
              </a:spcBef>
              <a:spcAft>
                <a:spcPts val="1610"/>
              </a:spcAft>
            </a:pPr>
            <a:r>
              <a:rPr lang="ru-RU" b="1" dirty="0" smtClean="0">
                <a:latin typeface="Times New Roman"/>
                <a:ea typeface="Times New Roman"/>
                <a:cs typeface="Times New Roman"/>
              </a:rPr>
              <a:t>Предпосевная обработка</a:t>
            </a:r>
            <a:endParaRPr lang="ru-RU" sz="3600" b="1" dirty="0">
              <a:latin typeface="Cambria"/>
              <a:ea typeface="Times New Roman"/>
              <a:cs typeface="Times New Roman"/>
            </a:endParaRPr>
          </a:p>
        </p:txBody>
      </p:sp>
      <p:sp>
        <p:nvSpPr>
          <p:cNvPr id="3" name="Содержимое 2"/>
          <p:cNvSpPr>
            <a:spLocks noGrp="1"/>
          </p:cNvSpPr>
          <p:nvPr>
            <p:ph idx="1"/>
          </p:nvPr>
        </p:nvSpPr>
        <p:spPr/>
        <p:txBody>
          <a:bodyPr>
            <a:normAutofit fontScale="85000" lnSpcReduction="10000"/>
          </a:bodyPr>
          <a:lstStyle/>
          <a:p>
            <a:pPr algn="just">
              <a:spcAft>
                <a:spcPts val="1610"/>
              </a:spcAft>
            </a:pPr>
            <a:r>
              <a:rPr lang="ru-RU" dirty="0" smtClean="0">
                <a:latin typeface="Times New Roman"/>
                <a:ea typeface="Times New Roman"/>
              </a:rPr>
              <a:t>Предпосевная обработка заключается в выравнивании верхнего слоя почвы для качественной заделки семян, сохранения почвенной влаги, очищения от сорной растительности и рыхления на заданную глубину.</a:t>
            </a:r>
            <a:endParaRPr lang="ru-RU" sz="2400" dirty="0" smtClean="0">
              <a:latin typeface="Times New Roman"/>
              <a:ea typeface="Times New Roman"/>
            </a:endParaRPr>
          </a:p>
          <a:p>
            <a:pPr algn="just">
              <a:spcAft>
                <a:spcPts val="1610"/>
              </a:spcAft>
            </a:pPr>
            <a:r>
              <a:rPr lang="ru-RU" dirty="0" smtClean="0">
                <a:latin typeface="Times New Roman"/>
                <a:ea typeface="Times New Roman"/>
              </a:rPr>
              <a:t>Ранней весной, по мере </a:t>
            </a:r>
            <a:r>
              <a:rPr lang="ru-RU" dirty="0" err="1" smtClean="0">
                <a:latin typeface="Times New Roman"/>
                <a:ea typeface="Times New Roman"/>
              </a:rPr>
              <a:t>подсыхания</a:t>
            </a:r>
            <a:r>
              <a:rPr lang="ru-RU" dirty="0" smtClean="0">
                <a:latin typeface="Times New Roman"/>
                <a:ea typeface="Times New Roman"/>
              </a:rPr>
              <a:t> почвы, проводят боронование зяби в два следа. Через 2-3 дня проводят обработку лаповыми культиваторами на глубину посева семян, обычно 5-7 см, с одновременным боронованием. Посев выполняют в тот же или на следующий день. Для уменьшения потерь влаги в засушливых районах на чистых и не сильно осевших почвах культивацию не проводят. В этом случае посев выполняют сразу после боронования.</a:t>
            </a:r>
            <a:endParaRPr lang="ru-RU" sz="2400" dirty="0">
              <a:latin typeface="Times New Roman"/>
              <a:ea typeface="Times New Roman"/>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09600"/>
            <a:ext cx="7886700" cy="5567363"/>
          </a:xfrm>
        </p:spPr>
        <p:txBody>
          <a:bodyPr>
            <a:normAutofit lnSpcReduction="10000"/>
          </a:bodyPr>
          <a:lstStyle/>
          <a:p>
            <a:pPr algn="just">
              <a:spcAft>
                <a:spcPts val="1610"/>
              </a:spcAft>
            </a:pPr>
            <a:r>
              <a:rPr lang="ru-RU" dirty="0" smtClean="0">
                <a:latin typeface="Times New Roman"/>
                <a:ea typeface="Times New Roman"/>
              </a:rPr>
              <a:t>Весной зябь перепахивают только при крайней необходимости в районах достаточного увлажнения. Чаще это бывает связано с внесением органических удобрений, которые по каким-либо причинам не вносились под зябь. При весенней обработке тяжелых уплотнившихся почв хорошие результаты дает глубокое рыхление зяби с одновременным боронованием.</a:t>
            </a:r>
            <a:endParaRPr lang="ru-RU" sz="2400" dirty="0" smtClean="0">
              <a:latin typeface="Times New Roman"/>
              <a:ea typeface="Times New Roman"/>
            </a:endParaRPr>
          </a:p>
          <a:p>
            <a:pPr algn="just">
              <a:spcAft>
                <a:spcPts val="1610"/>
              </a:spcAft>
            </a:pPr>
            <a:r>
              <a:rPr lang="ru-RU" dirty="0" smtClean="0">
                <a:latin typeface="Times New Roman"/>
                <a:ea typeface="Times New Roman"/>
              </a:rPr>
              <a:t>В степных районах Сибири, Южного Урала для защиты почв от дефляции осуществляют плоскорезную обработку почвы, используя игольчатую борону, затем </a:t>
            </a:r>
            <a:r>
              <a:rPr lang="ru-RU" dirty="0" err="1" smtClean="0">
                <a:latin typeface="Times New Roman"/>
                <a:ea typeface="Times New Roman"/>
              </a:rPr>
              <a:t>культиватор-плоскорез</a:t>
            </a:r>
            <a:r>
              <a:rPr lang="ru-RU" dirty="0" smtClean="0">
                <a:latin typeface="Times New Roman"/>
                <a:ea typeface="Times New Roman"/>
              </a:rPr>
              <a:t>.</a:t>
            </a:r>
            <a:endParaRPr lang="ru-RU" sz="2400" dirty="0">
              <a:latin typeface="Times New Roman"/>
              <a:ea typeface="Times New Roman"/>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spcBef>
                <a:spcPts val="1610"/>
              </a:spcBef>
              <a:spcAft>
                <a:spcPts val="1610"/>
              </a:spcAft>
            </a:pPr>
            <a:r>
              <a:rPr lang="ru-RU" b="1" dirty="0" smtClean="0">
                <a:latin typeface="Times New Roman"/>
                <a:ea typeface="Times New Roman"/>
              </a:rPr>
              <a:t>Система удобрения</a:t>
            </a:r>
            <a:endParaRPr lang="ru-RU" sz="5400" b="1" dirty="0">
              <a:latin typeface="Times New Roman"/>
              <a:ea typeface="Times New Roman"/>
            </a:endParaRPr>
          </a:p>
        </p:txBody>
      </p:sp>
      <p:sp>
        <p:nvSpPr>
          <p:cNvPr id="3" name="Содержимое 2"/>
          <p:cNvSpPr>
            <a:spLocks noGrp="1"/>
          </p:cNvSpPr>
          <p:nvPr>
            <p:ph idx="1"/>
          </p:nvPr>
        </p:nvSpPr>
        <p:spPr/>
        <p:txBody>
          <a:bodyPr>
            <a:normAutofit fontScale="92500" lnSpcReduction="20000"/>
          </a:bodyPr>
          <a:lstStyle/>
          <a:p>
            <a:pPr algn="just">
              <a:spcAft>
                <a:spcPts val="1610"/>
              </a:spcAft>
            </a:pPr>
            <a:r>
              <a:rPr lang="ru-RU" dirty="0" smtClean="0">
                <a:latin typeface="Times New Roman"/>
                <a:ea typeface="Times New Roman"/>
              </a:rPr>
              <a:t>Внесение органических и минеральных удобрений при высоком уровне агротехники имеет большое значение для получения высоких урожаев ранних яровых зерновых. При планировании системы удобрения учитывают предшествующие культуры, последействие внесенных удобрений, особенности культуры, свойства почвы.</a:t>
            </a:r>
            <a:endParaRPr lang="ru-RU" sz="2400" dirty="0" smtClean="0">
              <a:latin typeface="Times New Roman"/>
              <a:ea typeface="Times New Roman"/>
            </a:endParaRPr>
          </a:p>
          <a:p>
            <a:pPr algn="just">
              <a:spcAft>
                <a:spcPts val="1610"/>
              </a:spcAft>
            </a:pPr>
            <a:r>
              <a:rPr lang="ru-RU" dirty="0" smtClean="0">
                <a:latin typeface="Times New Roman"/>
                <a:ea typeface="Times New Roman"/>
              </a:rPr>
              <a:t>Основное удобрение вносят при зяблевой обработке почвы осенью. В Центрально-Черноземной зоне на почвах с высоким содержанием гумуса, вносят 15-20 т/га </a:t>
            </a:r>
            <a:r>
              <a:rPr lang="ru-RU" u="sng" dirty="0" smtClean="0">
                <a:latin typeface="Times New Roman"/>
                <a:ea typeface="Times New Roman"/>
              </a:rPr>
              <a:t>навоза</a:t>
            </a:r>
            <a:r>
              <a:rPr lang="ru-RU" dirty="0" smtClean="0">
                <a:latin typeface="Times New Roman"/>
                <a:ea typeface="Times New Roman"/>
              </a:rPr>
              <a:t>, 30-45 кг/га азота, 45-60 кг/га фосфора, 30-40 кг/га калия.</a:t>
            </a:r>
            <a:endParaRPr lang="ru-RU" sz="2400" dirty="0" smtClean="0">
              <a:latin typeface="Times New Roman"/>
              <a:ea typeface="Times New Roman"/>
            </a:endParaRPr>
          </a:p>
          <a:p>
            <a:endParaRPr lang="ru-RU"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09600"/>
            <a:ext cx="7886700" cy="5567363"/>
          </a:xfrm>
        </p:spPr>
        <p:txBody>
          <a:bodyPr>
            <a:normAutofit fontScale="77500" lnSpcReduction="20000"/>
          </a:bodyPr>
          <a:lstStyle/>
          <a:p>
            <a:pPr algn="just">
              <a:spcAft>
                <a:spcPts val="1610"/>
              </a:spcAft>
            </a:pPr>
            <a:r>
              <a:rPr lang="ru-RU" dirty="0" smtClean="0">
                <a:latin typeface="Times New Roman"/>
                <a:ea typeface="Times New Roman"/>
              </a:rPr>
              <a:t>В Нечерноземной зоне на бедных органическим веществом почвах вносят 20-30 т/га навоза, 4060 кг/га азота, 45-70 кг/га фосфора, 40-50 кг/га калия. Азотные удобрения вносят весной под культивацию, в рядки при посеве или в виде подкормки. Применение органических удобрений обеспечивает прибавки урожая. Например, в Западной Сибири у яровой пшеницы прибавки достигают 35-40%, в Нечерноземной зоне — более 50%.</a:t>
            </a:r>
            <a:endParaRPr lang="ru-RU" sz="2400" dirty="0" smtClean="0">
              <a:latin typeface="Times New Roman"/>
              <a:ea typeface="Times New Roman"/>
            </a:endParaRPr>
          </a:p>
          <a:p>
            <a:pPr algn="just">
              <a:spcAft>
                <a:spcPts val="1610"/>
              </a:spcAft>
            </a:pPr>
            <a:r>
              <a:rPr lang="ru-RU" dirty="0" smtClean="0">
                <a:latin typeface="Times New Roman"/>
                <a:ea typeface="Times New Roman"/>
              </a:rPr>
              <a:t>В степных районах Южного Урала и Западной Сибири эффективно внесение фосфорных удобрений в пару в дозе 60 кг/га. В бывшем Всесоюзном НИИ зернового хозяйства суммарная прибавка урожая зерна от данного приема в год внесения и за 2-3 года последействия составила 0,6-1,1 т/га. Хороший результат дает также рядковое внесение гранулированного суперфосфата при посеве в норме 10-20 кг/га.</a:t>
            </a:r>
            <a:endParaRPr lang="ru-RU" sz="2400" dirty="0" smtClean="0">
              <a:latin typeface="Times New Roman"/>
              <a:ea typeface="Times New Roman"/>
            </a:endParaRPr>
          </a:p>
          <a:p>
            <a:pPr algn="just">
              <a:spcAft>
                <a:spcPts val="1610"/>
              </a:spcAft>
            </a:pPr>
            <a:r>
              <a:rPr lang="ru-RU" dirty="0" smtClean="0">
                <a:latin typeface="Times New Roman"/>
                <a:ea typeface="Times New Roman"/>
              </a:rPr>
              <a:t>Кислые почвы известкуют. Известковые материалы вносят один раз за ротацию в чистом или занятом пару в количестве 3-6 т/га с учетом кислотности почвы.</a:t>
            </a:r>
            <a:endParaRPr lang="ru-RU" sz="2400" dirty="0" smtClean="0">
              <a:latin typeface="Times New Roman"/>
              <a:ea typeface="Times New Roman"/>
            </a:endParaRPr>
          </a:p>
          <a:p>
            <a:endParaRPr lang="ru-RU"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spcBef>
                <a:spcPts val="1610"/>
              </a:spcBef>
              <a:spcAft>
                <a:spcPts val="1610"/>
              </a:spcAft>
            </a:pPr>
            <a:r>
              <a:rPr lang="ru-RU" b="1" dirty="0" smtClean="0">
                <a:latin typeface="Times New Roman"/>
                <a:ea typeface="Times New Roman"/>
              </a:rPr>
              <a:t>Посев</a:t>
            </a:r>
            <a:endParaRPr lang="ru-RU" sz="5400" b="1" dirty="0">
              <a:latin typeface="Times New Roman"/>
              <a:ea typeface="Times New Roman"/>
            </a:endParaRPr>
          </a:p>
        </p:txBody>
      </p:sp>
      <p:sp>
        <p:nvSpPr>
          <p:cNvPr id="3" name="Содержимое 2"/>
          <p:cNvSpPr>
            <a:spLocks noGrp="1"/>
          </p:cNvSpPr>
          <p:nvPr>
            <p:ph idx="1"/>
          </p:nvPr>
        </p:nvSpPr>
        <p:spPr/>
        <p:txBody>
          <a:bodyPr>
            <a:normAutofit fontScale="92500" lnSpcReduction="10000"/>
          </a:bodyPr>
          <a:lstStyle/>
          <a:p>
            <a:pPr algn="ctr">
              <a:lnSpc>
                <a:spcPct val="115000"/>
              </a:lnSpc>
              <a:spcBef>
                <a:spcPts val="1610"/>
              </a:spcBef>
              <a:spcAft>
                <a:spcPts val="1610"/>
              </a:spcAft>
              <a:buNone/>
            </a:pPr>
            <a:r>
              <a:rPr lang="ru-RU" b="1" dirty="0" smtClean="0">
                <a:latin typeface="Times New Roman"/>
                <a:ea typeface="Times New Roman"/>
                <a:cs typeface="Times New Roman"/>
              </a:rPr>
              <a:t>Подготовка семян</a:t>
            </a:r>
            <a:endParaRPr lang="ru-RU" sz="2000" b="1" dirty="0" smtClean="0">
              <a:latin typeface="Cambria"/>
              <a:ea typeface="Times New Roman"/>
              <a:cs typeface="Times New Roman"/>
            </a:endParaRPr>
          </a:p>
          <a:p>
            <a:pPr algn="just">
              <a:spcAft>
                <a:spcPts val="1610"/>
              </a:spcAft>
            </a:pPr>
            <a:r>
              <a:rPr lang="ru-RU" dirty="0" smtClean="0">
                <a:latin typeface="Times New Roman"/>
                <a:ea typeface="Times New Roman"/>
              </a:rPr>
              <a:t>Для посева используют семена высших категорий районированных сортов.</a:t>
            </a:r>
            <a:endParaRPr lang="ru-RU" sz="2400" dirty="0" smtClean="0">
              <a:latin typeface="Times New Roman"/>
              <a:ea typeface="Times New Roman"/>
            </a:endParaRPr>
          </a:p>
          <a:p>
            <a:pPr algn="just">
              <a:spcAft>
                <a:spcPts val="1610"/>
              </a:spcAft>
            </a:pPr>
            <a:r>
              <a:rPr lang="ru-RU" dirty="0" smtClean="0">
                <a:latin typeface="Times New Roman"/>
                <a:ea typeface="Times New Roman"/>
              </a:rPr>
              <a:t>Семена очищают, сортируют, проверяют всхожесть и чистоту. Для повышения энергии прорастания и всхожести их обогревают на солнце в течение 3-5 дней. Перед посевом проводят протравливание (аналогично протравливанию семян </a:t>
            </a:r>
            <a:r>
              <a:rPr lang="ru-RU" u="sng" dirty="0" smtClean="0">
                <a:latin typeface="Times New Roman"/>
                <a:ea typeface="Times New Roman"/>
              </a:rPr>
              <a:t>озимых культур</a:t>
            </a:r>
            <a:r>
              <a:rPr lang="ru-RU" dirty="0" smtClean="0">
                <a:latin typeface="Times New Roman"/>
                <a:ea typeface="Times New Roman"/>
              </a:rPr>
              <a:t>). Хорошая подготовка семян может обеспечить повышение на 20-30% урожайность.</a:t>
            </a:r>
            <a:endParaRPr lang="ru-RU" sz="2400" dirty="0">
              <a:latin typeface="Times New Roman"/>
              <a:ea typeface="Times New Roman"/>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15000"/>
              </a:lnSpc>
              <a:spcBef>
                <a:spcPts val="1610"/>
              </a:spcBef>
              <a:spcAft>
                <a:spcPts val="1610"/>
              </a:spcAft>
            </a:pPr>
            <a:r>
              <a:rPr lang="ru-RU" b="1" dirty="0" smtClean="0">
                <a:latin typeface="Times New Roman"/>
                <a:ea typeface="Times New Roman"/>
                <a:cs typeface="Times New Roman"/>
              </a:rPr>
              <a:t>Сроки посева</a:t>
            </a:r>
            <a:endParaRPr lang="ru-RU" sz="3600" b="1" dirty="0">
              <a:latin typeface="Cambria"/>
              <a:ea typeface="Times New Roman"/>
              <a:cs typeface="Times New Roman"/>
            </a:endParaRPr>
          </a:p>
        </p:txBody>
      </p:sp>
      <p:sp>
        <p:nvSpPr>
          <p:cNvPr id="3" name="Содержимое 2"/>
          <p:cNvSpPr>
            <a:spLocks noGrp="1"/>
          </p:cNvSpPr>
          <p:nvPr>
            <p:ph idx="1"/>
          </p:nvPr>
        </p:nvSpPr>
        <p:spPr/>
        <p:txBody>
          <a:bodyPr>
            <a:normAutofit fontScale="77500" lnSpcReduction="20000"/>
          </a:bodyPr>
          <a:lstStyle/>
          <a:p>
            <a:pPr>
              <a:lnSpc>
                <a:spcPct val="115000"/>
              </a:lnSpc>
              <a:spcAft>
                <a:spcPts val="1000"/>
              </a:spcAft>
            </a:pPr>
            <a:r>
              <a:rPr lang="ru-RU" dirty="0" smtClean="0">
                <a:latin typeface="Times New Roman"/>
                <a:ea typeface="Times New Roman"/>
                <a:cs typeface="Times New Roman"/>
              </a:rPr>
              <a:t>Яровую пшеницу, яровой ячмень и овес высевают в ранние сроки за 2-3 дня. К посеву приступают при прогревании почвы на глубине заделки семян до 4-5 °С. Посев в оптимальные сроки обеспечивает появление равномерных всходов. Растения полнее используют весеннюю влагу, хорошо развиваются, меньше поражаются болезнями и повреждаются вредителями, легче переносят дефицит влаги первой половины лета.</a:t>
            </a:r>
            <a:endParaRPr lang="ru-RU" sz="2000" dirty="0" smtClean="0">
              <a:ea typeface="Times New Roman"/>
              <a:cs typeface="Times New Roman"/>
            </a:endParaRPr>
          </a:p>
          <a:p>
            <a:pPr>
              <a:spcAft>
                <a:spcPts val="1610"/>
              </a:spcAft>
            </a:pPr>
            <a:r>
              <a:rPr lang="ru-RU" dirty="0" smtClean="0">
                <a:latin typeface="Times New Roman"/>
                <a:ea typeface="Times New Roman"/>
              </a:rPr>
              <a:t>Рекомендованные сроки посева корректируют с учетом почвенно-климатических условий местности и местного опыта. Например, в степной части Зауралья и Сибири яровые зерновые высевают в средние и поздние сроки, то есть в середине мая, сначала наиболее требовательные и ценные культуры — твердую и мягкую пшеницу, затем ячмень и овес.</a:t>
            </a:r>
            <a:endParaRPr lang="ru-RU" sz="2400" dirty="0">
              <a:latin typeface="Times New Roman"/>
              <a:ea typeface="Times New Roman"/>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15000"/>
              </a:lnSpc>
              <a:spcBef>
                <a:spcPts val="1610"/>
              </a:spcBef>
              <a:spcAft>
                <a:spcPts val="1610"/>
              </a:spcAft>
            </a:pPr>
            <a:r>
              <a:rPr lang="ru-RU" b="1" dirty="0" smtClean="0">
                <a:latin typeface="Times New Roman"/>
                <a:ea typeface="Times New Roman"/>
                <a:cs typeface="Times New Roman"/>
              </a:rPr>
              <a:t>Способы посева</a:t>
            </a:r>
            <a:endParaRPr lang="ru-RU" sz="3600" b="1" dirty="0">
              <a:latin typeface="Cambria"/>
              <a:ea typeface="Times New Roman"/>
              <a:cs typeface="Times New Roman"/>
            </a:endParaRPr>
          </a:p>
        </p:txBody>
      </p:sp>
      <p:sp>
        <p:nvSpPr>
          <p:cNvPr id="3" name="Содержимое 2"/>
          <p:cNvSpPr>
            <a:spLocks noGrp="1"/>
          </p:cNvSpPr>
          <p:nvPr>
            <p:ph idx="1"/>
          </p:nvPr>
        </p:nvSpPr>
        <p:spPr/>
        <p:txBody>
          <a:bodyPr>
            <a:normAutofit fontScale="92500" lnSpcReduction="10000"/>
          </a:bodyPr>
          <a:lstStyle/>
          <a:p>
            <a:pPr>
              <a:lnSpc>
                <a:spcPct val="115000"/>
              </a:lnSpc>
              <a:spcAft>
                <a:spcPts val="1000"/>
              </a:spcAft>
            </a:pPr>
            <a:r>
              <a:rPr lang="ru-RU" dirty="0" smtClean="0">
                <a:latin typeface="Times New Roman"/>
                <a:ea typeface="Times New Roman"/>
                <a:cs typeface="Times New Roman"/>
              </a:rPr>
              <a:t>Ранние яровые зерновые культуры высевают узкорядным, перекрестным или рядовым способами. Более высокие урожаи получают при узкорядном посеве с междурядьями 7,5 см. Такой посев позволяет равномерно распределить семена на поле, обеспечить лучший световой режим, повысить устойчивость к полеганию и обеспечить равномерное созревание.</a:t>
            </a:r>
            <a:endParaRPr lang="ru-RU" sz="2000" dirty="0" smtClean="0">
              <a:ea typeface="Times New Roman"/>
              <a:cs typeface="Times New Roman"/>
            </a:endParaRPr>
          </a:p>
          <a:p>
            <a:pPr>
              <a:spcAft>
                <a:spcPts val="1610"/>
              </a:spcAft>
            </a:pPr>
            <a:r>
              <a:rPr lang="ru-RU" dirty="0" smtClean="0">
                <a:latin typeface="Times New Roman"/>
                <a:ea typeface="Times New Roman"/>
              </a:rPr>
              <a:t>В степных районах Зауралья и Сибири для посева применяют стерневые сеялки.</a:t>
            </a:r>
            <a:endParaRPr lang="ru-RU" sz="2400" dirty="0">
              <a:latin typeface="Times New Roman"/>
              <a:ea typeface="Times New Roman"/>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15000"/>
              </a:lnSpc>
              <a:spcBef>
                <a:spcPts val="1610"/>
              </a:spcBef>
              <a:spcAft>
                <a:spcPts val="1610"/>
              </a:spcAft>
            </a:pPr>
            <a:r>
              <a:rPr lang="ru-RU" b="1" dirty="0" smtClean="0">
                <a:latin typeface="Times New Roman"/>
                <a:ea typeface="Times New Roman"/>
                <a:cs typeface="Times New Roman"/>
              </a:rPr>
              <a:t>Норма высева</a:t>
            </a:r>
            <a:endParaRPr lang="ru-RU" sz="3600" b="1" dirty="0">
              <a:latin typeface="Cambria"/>
              <a:ea typeface="Times New Roman"/>
              <a:cs typeface="Times New Roman"/>
            </a:endParaRPr>
          </a:p>
        </p:txBody>
      </p:sp>
      <p:sp>
        <p:nvSpPr>
          <p:cNvPr id="3" name="Содержимое 2"/>
          <p:cNvSpPr>
            <a:spLocks noGrp="1"/>
          </p:cNvSpPr>
          <p:nvPr>
            <p:ph idx="1"/>
          </p:nvPr>
        </p:nvSpPr>
        <p:spPr/>
        <p:txBody>
          <a:bodyPr>
            <a:normAutofit fontScale="92500" lnSpcReduction="20000"/>
          </a:bodyPr>
          <a:lstStyle/>
          <a:p>
            <a:pPr>
              <a:lnSpc>
                <a:spcPct val="115000"/>
              </a:lnSpc>
              <a:spcAft>
                <a:spcPts val="1000"/>
              </a:spcAft>
            </a:pPr>
            <a:r>
              <a:rPr lang="ru-RU" dirty="0" smtClean="0">
                <a:latin typeface="Times New Roman"/>
                <a:ea typeface="Times New Roman"/>
                <a:cs typeface="Times New Roman"/>
              </a:rPr>
              <a:t>Норма высева ранних яровых зависит от кущения высеваемой культуры, сорта, крупности зерна, посевной годности семян, почвенно-климатических условий, засоренности поля. Например, яровая пшеница кустится меньше, чем ячмень и овес, поэтому для неё нормы высева больше.</a:t>
            </a:r>
            <a:endParaRPr lang="ru-RU" sz="2000" dirty="0" smtClean="0">
              <a:ea typeface="Times New Roman"/>
              <a:cs typeface="Times New Roman"/>
            </a:endParaRPr>
          </a:p>
          <a:p>
            <a:pPr>
              <a:spcAft>
                <a:spcPts val="1610"/>
              </a:spcAft>
            </a:pPr>
            <a:r>
              <a:rPr lang="ru-RU" dirty="0" smtClean="0">
                <a:latin typeface="Times New Roman"/>
                <a:ea typeface="Times New Roman"/>
              </a:rPr>
              <a:t>На плодородных почвах и при достаточном увлажнении, на засоренных полях норму увеличивают, в засушливых районах — уменьшают. Семена твердой пшеницы крупнее, чем мягкой, поэтому норму высева для неё повышают.</a:t>
            </a:r>
            <a:endParaRPr lang="ru-RU" sz="2400" dirty="0">
              <a:latin typeface="Times New Roman"/>
              <a:ea typeface="Times New Roman"/>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533400"/>
            <a:ext cx="7886700" cy="5643563"/>
          </a:xfrm>
        </p:spPr>
        <p:txBody>
          <a:bodyPr>
            <a:noAutofit/>
          </a:bodyPr>
          <a:lstStyle/>
          <a:p>
            <a:pPr algn="ctr">
              <a:lnSpc>
                <a:spcPct val="100000"/>
              </a:lnSpc>
              <a:spcBef>
                <a:spcPts val="0"/>
              </a:spcBef>
              <a:spcAft>
                <a:spcPts val="1610"/>
              </a:spcAft>
              <a:buNone/>
            </a:pPr>
            <a:r>
              <a:rPr lang="ru-RU" sz="1800" dirty="0" smtClean="0">
                <a:latin typeface="Times New Roman"/>
                <a:ea typeface="Times New Roman"/>
                <a:cs typeface="Times New Roman"/>
              </a:rPr>
              <a:t>Примерные нормы высева яровой пшеницы:</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smtClean="0">
                <a:latin typeface="Times New Roman"/>
                <a:ea typeface="Times New Roman"/>
                <a:cs typeface="Times New Roman"/>
              </a:rPr>
              <a:t>Нечерноземная зона — 6,0-7,5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или 200-225 кг/га;</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smtClean="0">
                <a:latin typeface="Times New Roman"/>
                <a:ea typeface="Times New Roman"/>
                <a:cs typeface="Times New Roman"/>
              </a:rPr>
              <a:t>Центрально-Черноземная зона — 6,0-6,5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или 180-210 кг/га;</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smtClean="0">
                <a:latin typeface="Times New Roman"/>
                <a:ea typeface="Times New Roman"/>
                <a:cs typeface="Times New Roman"/>
              </a:rPr>
              <a:t>Степная зона юга — 4,0-5,0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или 130-160 кг/га;</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err="1" smtClean="0">
                <a:latin typeface="Times New Roman"/>
                <a:ea typeface="Times New Roman"/>
                <a:cs typeface="Times New Roman"/>
              </a:rPr>
              <a:t>Юго-Восток</a:t>
            </a:r>
            <a:r>
              <a:rPr lang="ru-RU" sz="1800" dirty="0" smtClean="0">
                <a:latin typeface="Times New Roman"/>
                <a:ea typeface="Times New Roman"/>
                <a:cs typeface="Times New Roman"/>
              </a:rPr>
              <a:t> — 3,5-5,0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или 120-160 кг/га;</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smtClean="0">
                <a:latin typeface="Times New Roman"/>
                <a:ea typeface="Times New Roman"/>
                <a:cs typeface="Times New Roman"/>
              </a:rPr>
              <a:t>Сибирь и Дальний Восток — 6,0-6,5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180-200 кг/га.</a:t>
            </a:r>
            <a:endParaRPr lang="ru-RU" sz="1400" dirty="0" smtClean="0">
              <a:ea typeface="Times New Roman"/>
              <a:cs typeface="Times New Roman"/>
            </a:endParaRPr>
          </a:p>
          <a:p>
            <a:pPr algn="ctr">
              <a:lnSpc>
                <a:spcPct val="100000"/>
              </a:lnSpc>
              <a:spcBef>
                <a:spcPts val="0"/>
              </a:spcBef>
              <a:spcAft>
                <a:spcPts val="1610"/>
              </a:spcAft>
              <a:buNone/>
            </a:pPr>
            <a:r>
              <a:rPr lang="ru-RU" sz="1800" dirty="0" smtClean="0">
                <a:latin typeface="Times New Roman"/>
                <a:ea typeface="Times New Roman"/>
                <a:cs typeface="Times New Roman"/>
              </a:rPr>
              <a:t>Примерные нормы высева ярового ячменя:</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smtClean="0">
                <a:latin typeface="Times New Roman"/>
                <a:ea typeface="Times New Roman"/>
                <a:cs typeface="Times New Roman"/>
              </a:rPr>
              <a:t>Нечерноземная зона — 5,5-6,0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или 190-240 кг/га;</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smtClean="0">
                <a:latin typeface="Times New Roman"/>
                <a:ea typeface="Times New Roman"/>
                <a:cs typeface="Times New Roman"/>
              </a:rPr>
              <a:t>Центрально-Черноземная зона — 5,0-6,0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или 180-200 кг/га;</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smtClean="0">
                <a:latin typeface="Times New Roman"/>
                <a:ea typeface="Times New Roman"/>
                <a:cs typeface="Times New Roman"/>
              </a:rPr>
              <a:t>Степная зона юга — 3,5-4,5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или 120-160 кг/га;</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err="1" smtClean="0">
                <a:latin typeface="Times New Roman"/>
                <a:ea typeface="Times New Roman"/>
                <a:cs typeface="Times New Roman"/>
              </a:rPr>
              <a:t>Юго-Восток</a:t>
            </a:r>
            <a:r>
              <a:rPr lang="ru-RU" sz="1800" dirty="0" smtClean="0">
                <a:latin typeface="Times New Roman"/>
                <a:ea typeface="Times New Roman"/>
                <a:cs typeface="Times New Roman"/>
              </a:rPr>
              <a:t> — 3,0-4,0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или 100-140 кг/га;</a:t>
            </a:r>
            <a:endParaRPr lang="ru-RU" sz="1400" dirty="0" smtClean="0">
              <a:ea typeface="Times New Roman"/>
              <a:cs typeface="Times New Roman"/>
            </a:endParaRPr>
          </a:p>
          <a:p>
            <a:pPr marL="342900" lvl="0" indent="-342900" algn="just">
              <a:lnSpc>
                <a:spcPct val="100000"/>
              </a:lnSpc>
              <a:spcBef>
                <a:spcPts val="0"/>
              </a:spcBef>
              <a:spcAft>
                <a:spcPts val="1000"/>
              </a:spcAft>
              <a:buSzPts val="1000"/>
              <a:buFont typeface="Symbol"/>
              <a:buChar char=""/>
              <a:tabLst>
                <a:tab pos="457200" algn="l"/>
              </a:tabLst>
            </a:pPr>
            <a:r>
              <a:rPr lang="ru-RU" sz="1800" dirty="0" smtClean="0">
                <a:latin typeface="Times New Roman"/>
                <a:ea typeface="Times New Roman"/>
                <a:cs typeface="Times New Roman"/>
              </a:rPr>
              <a:t>Сибирь и Дальний Восток — 4,0-6,0 </a:t>
            </a:r>
            <a:r>
              <a:rPr lang="ru-RU" sz="1800" dirty="0" err="1" smtClean="0">
                <a:latin typeface="Times New Roman"/>
                <a:ea typeface="Times New Roman"/>
                <a:cs typeface="Times New Roman"/>
              </a:rPr>
              <a:t>млн</a:t>
            </a:r>
            <a:r>
              <a:rPr lang="ru-RU" sz="1800" dirty="0" smtClean="0">
                <a:latin typeface="Times New Roman"/>
                <a:ea typeface="Times New Roman"/>
                <a:cs typeface="Times New Roman"/>
              </a:rPr>
              <a:t>/га всхожих семян, 150-200 кг/га.</a:t>
            </a:r>
            <a:endParaRPr lang="ru-RU" sz="1400" dirty="0">
              <a:ea typeface="Times New Roman"/>
              <a:cs typeface="Times New Roman"/>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457200"/>
            <a:ext cx="7886700" cy="5719763"/>
          </a:xfrm>
        </p:spPr>
        <p:txBody>
          <a:bodyPr>
            <a:normAutofit lnSpcReduction="10000"/>
          </a:bodyPr>
          <a:lstStyle/>
          <a:p>
            <a:r>
              <a:rPr lang="ru-RU" b="1" dirty="0" smtClean="0">
                <a:latin typeface="Times New Roman" pitchFamily="18" charset="0"/>
                <a:cs typeface="Times New Roman" pitchFamily="18" charset="0"/>
              </a:rPr>
              <a:t>Яровые хлеба I группы, </a:t>
            </a:r>
            <a:r>
              <a:rPr lang="ru-RU" dirty="0" smtClean="0">
                <a:latin typeface="Times New Roman" pitchFamily="18" charset="0"/>
                <a:cs typeface="Times New Roman" pitchFamily="18" charset="0"/>
              </a:rPr>
              <a:t>или ранние яровые зерновые культуры, занимают в валовом сборе зерна первое место в России. Ведущая культура этой группы — яровая пшеница.</a:t>
            </a:r>
          </a:p>
          <a:p>
            <a:r>
              <a:rPr lang="ru-RU" dirty="0" smtClean="0">
                <a:latin typeface="Times New Roman" pitchFamily="18" charset="0"/>
                <a:cs typeface="Times New Roman" pitchFamily="18" charset="0"/>
              </a:rPr>
              <a:t>К яровым хлебам I группы относятся:</a:t>
            </a:r>
          </a:p>
          <a:p>
            <a:pPr lvl="0"/>
            <a:r>
              <a:rPr lang="ru-RU" dirty="0" smtClean="0">
                <a:latin typeface="Times New Roman" pitchFamily="18" charset="0"/>
                <a:cs typeface="Times New Roman" pitchFamily="18" charset="0"/>
                <a:hlinkClick r:id="rId2"/>
              </a:rPr>
              <a:t>яровая пшеница</a:t>
            </a:r>
            <a:r>
              <a:rPr lang="ru-RU" dirty="0" smtClean="0">
                <a:latin typeface="Times New Roman" pitchFamily="18" charset="0"/>
                <a:cs typeface="Times New Roman" pitchFamily="18" charset="0"/>
              </a:rPr>
              <a:t>;</a:t>
            </a:r>
          </a:p>
          <a:p>
            <a:pPr lvl="0"/>
            <a:r>
              <a:rPr lang="ru-RU" dirty="0" smtClean="0">
                <a:latin typeface="Times New Roman" pitchFamily="18" charset="0"/>
                <a:cs typeface="Times New Roman" pitchFamily="18" charset="0"/>
                <a:hlinkClick r:id="rId3"/>
              </a:rPr>
              <a:t>яровой ячмень</a:t>
            </a:r>
            <a:r>
              <a:rPr lang="ru-RU" dirty="0" smtClean="0">
                <a:latin typeface="Times New Roman" pitchFamily="18" charset="0"/>
                <a:cs typeface="Times New Roman" pitchFamily="18" charset="0"/>
              </a:rPr>
              <a:t>;</a:t>
            </a:r>
          </a:p>
          <a:p>
            <a:pPr lvl="0"/>
            <a:r>
              <a:rPr lang="ru-RU" dirty="0" smtClean="0">
                <a:latin typeface="Times New Roman" pitchFamily="18" charset="0"/>
                <a:cs typeface="Times New Roman" pitchFamily="18" charset="0"/>
                <a:hlinkClick r:id="rId4"/>
              </a:rPr>
              <a:t>овес</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В отличии от </a:t>
            </a:r>
            <a:r>
              <a:rPr lang="ru-RU" dirty="0" smtClean="0">
                <a:latin typeface="Times New Roman" pitchFamily="18" charset="0"/>
                <a:cs typeface="Times New Roman" pitchFamily="18" charset="0"/>
                <a:hlinkClick r:id="rId5"/>
              </a:rPr>
              <a:t>озимых хлебов</a:t>
            </a:r>
            <a:r>
              <a:rPr lang="ru-RU" dirty="0" smtClean="0">
                <a:latin typeface="Times New Roman" pitchFamily="18" charset="0"/>
                <a:cs typeface="Times New Roman" pitchFamily="18" charset="0"/>
              </a:rPr>
              <a:t>, яровые высеваются весной, менее кустистые, менее устойчивы к засоренности полей, по урожайности уступают озимым, за исключением районов не пригодных для возделывания последних.</a:t>
            </a:r>
          </a:p>
          <a:p>
            <a:endParaRPr lang="ru-RU"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762000"/>
            <a:ext cx="7886700" cy="5414963"/>
          </a:xfrm>
        </p:spPr>
        <p:txBody>
          <a:bodyPr>
            <a:normAutofit fontScale="62500" lnSpcReduction="20000"/>
          </a:bodyPr>
          <a:lstStyle/>
          <a:p>
            <a:pPr algn="ctr">
              <a:lnSpc>
                <a:spcPct val="120000"/>
              </a:lnSpc>
              <a:spcBef>
                <a:spcPts val="0"/>
              </a:spcBef>
              <a:spcAft>
                <a:spcPts val="1610"/>
              </a:spcAft>
              <a:buNone/>
            </a:pPr>
            <a:r>
              <a:rPr lang="ru-RU" sz="3400" dirty="0" smtClean="0">
                <a:latin typeface="Times New Roman"/>
                <a:ea typeface="Times New Roman"/>
                <a:cs typeface="Times New Roman"/>
              </a:rPr>
              <a:t>Примерные нормы высева овса:</a:t>
            </a:r>
            <a:endParaRPr lang="ru-RU" sz="2300" dirty="0" smtClean="0">
              <a:ea typeface="Times New Roman"/>
              <a:cs typeface="Times New Roman"/>
            </a:endParaRPr>
          </a:p>
          <a:p>
            <a:pPr marL="342900" lvl="0" indent="-342900" algn="just">
              <a:lnSpc>
                <a:spcPct val="120000"/>
              </a:lnSpc>
              <a:spcBef>
                <a:spcPts val="0"/>
              </a:spcBef>
              <a:spcAft>
                <a:spcPts val="1000"/>
              </a:spcAft>
              <a:buSzPts val="1000"/>
              <a:buFont typeface="Symbol"/>
              <a:buChar char=""/>
              <a:tabLst>
                <a:tab pos="457200" algn="l"/>
              </a:tabLst>
            </a:pPr>
            <a:r>
              <a:rPr lang="ru-RU" sz="3400" dirty="0" smtClean="0">
                <a:latin typeface="Times New Roman"/>
                <a:ea typeface="Times New Roman"/>
                <a:cs typeface="Times New Roman"/>
              </a:rPr>
              <a:t>Нечерноземная зона — 6,0-7,0 </a:t>
            </a:r>
            <a:r>
              <a:rPr lang="ru-RU" sz="3400" dirty="0" err="1" smtClean="0">
                <a:latin typeface="Times New Roman"/>
                <a:ea typeface="Times New Roman"/>
                <a:cs typeface="Times New Roman"/>
              </a:rPr>
              <a:t>млн</a:t>
            </a:r>
            <a:r>
              <a:rPr lang="ru-RU" sz="3400" dirty="0" smtClean="0">
                <a:latin typeface="Times New Roman"/>
                <a:ea typeface="Times New Roman"/>
                <a:cs typeface="Times New Roman"/>
              </a:rPr>
              <a:t>/га всхожих семян, или 200-250 кг/га;</a:t>
            </a:r>
            <a:endParaRPr lang="ru-RU" sz="2300" dirty="0" smtClean="0">
              <a:ea typeface="Times New Roman"/>
              <a:cs typeface="Times New Roman"/>
            </a:endParaRPr>
          </a:p>
          <a:p>
            <a:pPr marL="342900" lvl="0" indent="-342900" algn="just">
              <a:lnSpc>
                <a:spcPct val="120000"/>
              </a:lnSpc>
              <a:spcBef>
                <a:spcPts val="0"/>
              </a:spcBef>
              <a:spcAft>
                <a:spcPts val="1000"/>
              </a:spcAft>
              <a:buSzPts val="1000"/>
              <a:buFont typeface="Symbol"/>
              <a:buChar char=""/>
              <a:tabLst>
                <a:tab pos="457200" algn="l"/>
              </a:tabLst>
            </a:pPr>
            <a:r>
              <a:rPr lang="ru-RU" sz="3400" dirty="0" smtClean="0">
                <a:latin typeface="Times New Roman"/>
                <a:ea typeface="Times New Roman"/>
                <a:cs typeface="Times New Roman"/>
              </a:rPr>
              <a:t>Центрально-Черноземная зона — 5,0-5,5 </a:t>
            </a:r>
            <a:r>
              <a:rPr lang="ru-RU" sz="3400" dirty="0" err="1" smtClean="0">
                <a:latin typeface="Times New Roman"/>
                <a:ea typeface="Times New Roman"/>
                <a:cs typeface="Times New Roman"/>
              </a:rPr>
              <a:t>млн</a:t>
            </a:r>
            <a:r>
              <a:rPr lang="ru-RU" sz="3400" dirty="0" smtClean="0">
                <a:latin typeface="Times New Roman"/>
                <a:ea typeface="Times New Roman"/>
                <a:cs typeface="Times New Roman"/>
              </a:rPr>
              <a:t>/га всхожих семян, или 150-170 кг/га;</a:t>
            </a:r>
            <a:endParaRPr lang="ru-RU" sz="2300" dirty="0" smtClean="0">
              <a:ea typeface="Times New Roman"/>
              <a:cs typeface="Times New Roman"/>
            </a:endParaRPr>
          </a:p>
          <a:p>
            <a:pPr marL="342900" lvl="0" indent="-342900" algn="just">
              <a:lnSpc>
                <a:spcPct val="120000"/>
              </a:lnSpc>
              <a:spcBef>
                <a:spcPts val="0"/>
              </a:spcBef>
              <a:spcAft>
                <a:spcPts val="1000"/>
              </a:spcAft>
              <a:buSzPts val="1000"/>
              <a:buFont typeface="Symbol"/>
              <a:buChar char=""/>
              <a:tabLst>
                <a:tab pos="457200" algn="l"/>
              </a:tabLst>
            </a:pPr>
            <a:r>
              <a:rPr lang="ru-RU" sz="3400" dirty="0" smtClean="0">
                <a:latin typeface="Times New Roman"/>
                <a:ea typeface="Times New Roman"/>
                <a:cs typeface="Times New Roman"/>
              </a:rPr>
              <a:t>Степная зона юга — 4,0-5,5 </a:t>
            </a:r>
            <a:r>
              <a:rPr lang="ru-RU" sz="3400" dirty="0" err="1" smtClean="0">
                <a:latin typeface="Times New Roman"/>
                <a:ea typeface="Times New Roman"/>
                <a:cs typeface="Times New Roman"/>
              </a:rPr>
              <a:t>млн</a:t>
            </a:r>
            <a:r>
              <a:rPr lang="ru-RU" sz="3400" dirty="0" smtClean="0">
                <a:latin typeface="Times New Roman"/>
                <a:ea typeface="Times New Roman"/>
                <a:cs typeface="Times New Roman"/>
              </a:rPr>
              <a:t>/га всхожих семян, или 130-170 кг/га;</a:t>
            </a:r>
            <a:endParaRPr lang="ru-RU" sz="2300" dirty="0" smtClean="0">
              <a:ea typeface="Times New Roman"/>
              <a:cs typeface="Times New Roman"/>
            </a:endParaRPr>
          </a:p>
          <a:p>
            <a:pPr marL="342900" lvl="0" indent="-342900" algn="just">
              <a:lnSpc>
                <a:spcPct val="120000"/>
              </a:lnSpc>
              <a:spcBef>
                <a:spcPts val="0"/>
              </a:spcBef>
              <a:spcAft>
                <a:spcPts val="1000"/>
              </a:spcAft>
              <a:buSzPts val="1000"/>
              <a:buFont typeface="Symbol"/>
              <a:buChar char=""/>
              <a:tabLst>
                <a:tab pos="457200" algn="l"/>
              </a:tabLst>
            </a:pPr>
            <a:r>
              <a:rPr lang="ru-RU" sz="3400" dirty="0" err="1" smtClean="0">
                <a:latin typeface="Times New Roman"/>
                <a:ea typeface="Times New Roman"/>
                <a:cs typeface="Times New Roman"/>
              </a:rPr>
              <a:t>Юго-Восток</a:t>
            </a:r>
            <a:r>
              <a:rPr lang="ru-RU" sz="3400" dirty="0" smtClean="0">
                <a:latin typeface="Times New Roman"/>
                <a:ea typeface="Times New Roman"/>
                <a:cs typeface="Times New Roman"/>
              </a:rPr>
              <a:t> — 3,5-4,0 </a:t>
            </a:r>
            <a:r>
              <a:rPr lang="ru-RU" sz="3400" dirty="0" err="1" smtClean="0">
                <a:latin typeface="Times New Roman"/>
                <a:ea typeface="Times New Roman"/>
                <a:cs typeface="Times New Roman"/>
              </a:rPr>
              <a:t>млн</a:t>
            </a:r>
            <a:r>
              <a:rPr lang="ru-RU" sz="3400" dirty="0" smtClean="0">
                <a:latin typeface="Times New Roman"/>
                <a:ea typeface="Times New Roman"/>
                <a:cs typeface="Times New Roman"/>
              </a:rPr>
              <a:t>/га всхожих семян, или 110-130 кг/га;</a:t>
            </a:r>
            <a:endParaRPr lang="ru-RU" sz="2300" dirty="0" smtClean="0">
              <a:ea typeface="Times New Roman"/>
              <a:cs typeface="Times New Roman"/>
            </a:endParaRPr>
          </a:p>
          <a:p>
            <a:pPr marL="342900" lvl="0" indent="-342900" algn="just">
              <a:lnSpc>
                <a:spcPct val="120000"/>
              </a:lnSpc>
              <a:spcBef>
                <a:spcPts val="0"/>
              </a:spcBef>
              <a:spcAft>
                <a:spcPts val="1000"/>
              </a:spcAft>
              <a:buSzPts val="1000"/>
              <a:buFont typeface="Symbol"/>
              <a:buChar char=""/>
              <a:tabLst>
                <a:tab pos="457200" algn="l"/>
              </a:tabLst>
            </a:pPr>
            <a:r>
              <a:rPr lang="ru-RU" sz="3400" dirty="0" smtClean="0">
                <a:latin typeface="Times New Roman"/>
                <a:ea typeface="Times New Roman"/>
                <a:cs typeface="Times New Roman"/>
              </a:rPr>
              <a:t>Сибирь и Дальний Восток — 4,5-6,5 </a:t>
            </a:r>
            <a:r>
              <a:rPr lang="ru-RU" sz="3400" dirty="0" err="1" smtClean="0">
                <a:latin typeface="Times New Roman"/>
                <a:ea typeface="Times New Roman"/>
                <a:cs typeface="Times New Roman"/>
              </a:rPr>
              <a:t>млн</a:t>
            </a:r>
            <a:r>
              <a:rPr lang="ru-RU" sz="3400" dirty="0" smtClean="0">
                <a:latin typeface="Times New Roman"/>
                <a:ea typeface="Times New Roman"/>
                <a:cs typeface="Times New Roman"/>
              </a:rPr>
              <a:t>/га всхожих семян, 150-200 кг/га.</a:t>
            </a:r>
            <a:endParaRPr lang="ru-RU" sz="2300" dirty="0" smtClean="0">
              <a:ea typeface="Times New Roman"/>
              <a:cs typeface="Times New Roman"/>
            </a:endParaRPr>
          </a:p>
          <a:p>
            <a:pPr algn="just">
              <a:lnSpc>
                <a:spcPct val="120000"/>
              </a:lnSpc>
              <a:spcBef>
                <a:spcPts val="0"/>
              </a:spcBef>
              <a:spcAft>
                <a:spcPts val="1610"/>
              </a:spcAft>
            </a:pPr>
            <a:r>
              <a:rPr lang="ru-RU" sz="3400" dirty="0" smtClean="0">
                <a:latin typeface="Times New Roman"/>
                <a:ea typeface="Times New Roman"/>
                <a:cs typeface="Times New Roman"/>
              </a:rPr>
              <a:t>Нормы высева корректируются применительно к конкретным условиям.</a:t>
            </a:r>
            <a:endParaRPr lang="ru-RU" sz="2300" dirty="0" smtClean="0">
              <a:ea typeface="Times New Roman"/>
              <a:cs typeface="Times New Roman"/>
            </a:endParaRPr>
          </a:p>
          <a:p>
            <a:endParaRPr lang="ru-RU"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15000"/>
              </a:lnSpc>
              <a:spcBef>
                <a:spcPts val="1610"/>
              </a:spcBef>
              <a:spcAft>
                <a:spcPts val="1610"/>
              </a:spcAft>
            </a:pPr>
            <a:r>
              <a:rPr lang="ru-RU" b="1" dirty="0" smtClean="0">
                <a:latin typeface="Times New Roman"/>
                <a:ea typeface="Times New Roman"/>
                <a:cs typeface="Times New Roman"/>
              </a:rPr>
              <a:t>Глубина посева</a:t>
            </a:r>
            <a:endParaRPr lang="ru-RU" sz="3600" b="1" dirty="0">
              <a:latin typeface="Cambria"/>
              <a:ea typeface="Times New Roman"/>
              <a:cs typeface="Times New Roman"/>
            </a:endParaRPr>
          </a:p>
        </p:txBody>
      </p:sp>
      <p:sp>
        <p:nvSpPr>
          <p:cNvPr id="3" name="Содержимое 2"/>
          <p:cNvSpPr>
            <a:spLocks noGrp="1"/>
          </p:cNvSpPr>
          <p:nvPr>
            <p:ph idx="1"/>
          </p:nvPr>
        </p:nvSpPr>
        <p:spPr/>
        <p:txBody>
          <a:bodyPr/>
          <a:lstStyle/>
          <a:p>
            <a:pPr>
              <a:spcAft>
                <a:spcPts val="1610"/>
              </a:spcAft>
            </a:pPr>
            <a:r>
              <a:rPr lang="ru-RU" dirty="0" smtClean="0">
                <a:latin typeface="Times New Roman"/>
                <a:ea typeface="Times New Roman"/>
              </a:rPr>
              <a:t>Глубина посева зависит от гранулометрического состава почвы, климатических и погодных условий во время посева. Средняя глубина для ранних яровых зерновых культур составляет 3-5 см, в засушливых условиях и при сухой погоде в других районах — 6-8 см.</a:t>
            </a:r>
            <a:endParaRPr lang="ru-RU" sz="2400" dirty="0">
              <a:latin typeface="Times New Roman"/>
              <a:ea typeface="Times New Roman"/>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spcBef>
                <a:spcPts val="1610"/>
              </a:spcBef>
              <a:spcAft>
                <a:spcPts val="1610"/>
              </a:spcAft>
            </a:pPr>
            <a:r>
              <a:rPr lang="ru-RU" b="1" dirty="0" smtClean="0">
                <a:latin typeface="Times New Roman"/>
                <a:ea typeface="Times New Roman"/>
              </a:rPr>
              <a:t>Уход за посевами</a:t>
            </a:r>
            <a:endParaRPr lang="ru-RU" sz="5400" b="1" dirty="0">
              <a:latin typeface="Times New Roman"/>
              <a:ea typeface="Times New Roman"/>
            </a:endParaRPr>
          </a:p>
        </p:txBody>
      </p:sp>
      <p:sp>
        <p:nvSpPr>
          <p:cNvPr id="3" name="Содержимое 2"/>
          <p:cNvSpPr>
            <a:spLocks noGrp="1"/>
          </p:cNvSpPr>
          <p:nvPr>
            <p:ph idx="1"/>
          </p:nvPr>
        </p:nvSpPr>
        <p:spPr/>
        <p:txBody>
          <a:bodyPr>
            <a:normAutofit fontScale="92500"/>
          </a:bodyPr>
          <a:lstStyle/>
          <a:p>
            <a:pPr algn="just">
              <a:spcAft>
                <a:spcPts val="1610"/>
              </a:spcAft>
            </a:pPr>
            <a:r>
              <a:rPr lang="ru-RU" dirty="0" smtClean="0">
                <a:latin typeface="Times New Roman"/>
                <a:ea typeface="Times New Roman"/>
              </a:rPr>
              <a:t>В засушливых условиях при посеве проводят прикатывание зубчатыми или кольчатыми катками в агрегате с сеялками. Прикатывание уплотняет почву вокруг семян, способствуя подтягиванию влаги нижних горизонтов. Прием способствует повышению полевой всхожести, обеспечивают появление ранних равномерных всходов, хорошее развитие корневой системы растений.</a:t>
            </a:r>
            <a:endParaRPr lang="ru-RU" sz="2400" dirty="0" smtClean="0">
              <a:latin typeface="Times New Roman"/>
              <a:ea typeface="Times New Roman"/>
            </a:endParaRPr>
          </a:p>
          <a:p>
            <a:pPr algn="just">
              <a:spcAft>
                <a:spcPts val="1610"/>
              </a:spcAft>
            </a:pPr>
            <a:r>
              <a:rPr lang="ru-RU" dirty="0" smtClean="0">
                <a:latin typeface="Times New Roman"/>
                <a:ea typeface="Times New Roman"/>
              </a:rPr>
              <a:t>При уходе за посевами проводят мероприятия по борьбе с сорной растительностью, вредителями и болезнями.</a:t>
            </a:r>
            <a:endParaRPr lang="ru-RU" sz="2400" dirty="0" smtClean="0">
              <a:latin typeface="Times New Roman"/>
              <a:ea typeface="Times New Roman"/>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Уборка урожая</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r>
              <a:rPr lang="ru-RU" dirty="0" smtClean="0">
                <a:latin typeface="Times New Roman" pitchFamily="18" charset="0"/>
                <a:cs typeface="Times New Roman" pitchFamily="18" charset="0"/>
              </a:rPr>
              <a:t>Уборка зерна – завершающий этап возделывания зерновых культур. Яровую пшеницу, ячмень убирают при влажности зернового </a:t>
            </a:r>
            <a:r>
              <a:rPr lang="ru-RU" smtClean="0">
                <a:latin typeface="Times New Roman" pitchFamily="18" charset="0"/>
                <a:cs typeface="Times New Roman" pitchFamily="18" charset="0"/>
              </a:rPr>
              <a:t>вороха 14 - 16 </a:t>
            </a:r>
            <a:r>
              <a:rPr lang="ru-RU" dirty="0" smtClean="0">
                <a:latin typeface="Times New Roman" pitchFamily="18" charset="0"/>
                <a:cs typeface="Times New Roman" pitchFamily="18" charset="0"/>
              </a:rPr>
              <a:t>%, к уборке овса следует приступать, когда зерновки верхней части метелки достигнут полной спелости, прямым </a:t>
            </a:r>
            <a:r>
              <a:rPr lang="ru-RU" dirty="0" err="1" smtClean="0">
                <a:latin typeface="Times New Roman" pitchFamily="18" charset="0"/>
                <a:cs typeface="Times New Roman" pitchFamily="18" charset="0"/>
              </a:rPr>
              <a:t>комбайнированием</a:t>
            </a:r>
            <a:r>
              <a:rPr lang="ru-RU" dirty="0" smtClean="0">
                <a:latin typeface="Times New Roman" pitchFamily="18" charset="0"/>
                <a:cs typeface="Times New Roman" pitchFamily="18" charset="0"/>
              </a:rPr>
              <a:t>. Раздельным способом убирают склонные к полеганию, осыпанию, а также засоренные хлеба. Скашивать в валки зерновые можно на 7 – 12 дней раньше, чем убирать прямым </a:t>
            </a:r>
            <a:r>
              <a:rPr lang="ru-RU" dirty="0" err="1" smtClean="0">
                <a:latin typeface="Times New Roman" pitchFamily="18" charset="0"/>
                <a:cs typeface="Times New Roman" pitchFamily="18" charset="0"/>
              </a:rPr>
              <a:t>комбайнированием</a:t>
            </a:r>
            <a:r>
              <a:rPr lang="ru-RU" dirty="0" smtClean="0">
                <a:latin typeface="Times New Roman" pitchFamily="18" charset="0"/>
                <a:cs typeface="Times New Roman" pitchFamily="18" charset="0"/>
              </a:rPr>
              <a:t>, при влажности зерна 22 – 24 % (в фазу восковой спелости) с последующей сушкой в валках не более 2 – 4 дней.</a:t>
            </a:r>
            <a:endParaRPr lang="ru-RU" dirty="0">
              <a:latin typeface="Times New Roman" pitchFamily="18" charset="0"/>
              <a:cs typeface="Times New Roman"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09600"/>
            <a:ext cx="7886700" cy="5567363"/>
          </a:xfrm>
        </p:spPr>
        <p:txBody>
          <a:bodyPr>
            <a:normAutofit fontScale="92500" lnSpcReduction="20000"/>
          </a:bodyPr>
          <a:lstStyle/>
          <a:p>
            <a:pPr algn="just">
              <a:lnSpc>
                <a:spcPct val="115000"/>
              </a:lnSpc>
              <a:spcAft>
                <a:spcPts val="1000"/>
              </a:spcAft>
            </a:pPr>
            <a:r>
              <a:rPr lang="ru-RU" dirty="0" smtClean="0">
                <a:latin typeface="Times New Roman" pitchFamily="18" charset="0"/>
                <a:ea typeface="Times New Roman"/>
                <a:cs typeface="Times New Roman" pitchFamily="18" charset="0"/>
              </a:rPr>
              <a:t>Зерновые культуры - важнейшая группа культурных растений, возделываемых в основном для получения зерна. Зерно имеет большое продовольственное и кормовое значение, является сырьём для мукомольной, крупяной, комбикормовой промышленности. Продукты переработки зерна используют в хлебопечении, изготовлении макаронных и кондитерских изделий, а также в пивоваренной, крахмалопаточной, спиртовой, и др. отраслях промышленности. Зерно — основная часть государственных производственных запасов и предмет экспорта. Зелёную массу зерновых культур скармливают скоту, силосуют, используют для приготовления травяной муки.</a:t>
            </a:r>
            <a:endParaRPr lang="ru-RU" sz="2000" dirty="0" smtClean="0">
              <a:latin typeface="Times New Roman" pitchFamily="18" charset="0"/>
              <a:ea typeface="Times New Roman"/>
              <a:cs typeface="Times New Roman" pitchFamily="18" charset="0"/>
            </a:endParaRPr>
          </a:p>
          <a:p>
            <a:endParaRPr lang="ru-RU"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09600"/>
            <a:ext cx="7886700" cy="5567363"/>
          </a:xfrm>
        </p:spPr>
        <p:txBody>
          <a:bodyPr>
            <a:normAutofit fontScale="62500" lnSpcReduction="20000"/>
          </a:bodyPr>
          <a:lstStyle/>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Выращивание зерновых в большинстве сельскохозяйственных предприятий занимает хотя и разную, но, как правило, значительную долю пашни (от 30 до 75% и более). Во многих хозяйствах оно занимает центральное место в использовании пашни. Причинами этого являются:</a:t>
            </a:r>
          </a:p>
          <a:p>
            <a:pPr lvl="0"/>
            <a:r>
              <a:rPr lang="ru-RU" dirty="0" smtClean="0">
                <a:latin typeface="Times New Roman" pitchFamily="18" charset="0"/>
                <a:cs typeface="Times New Roman" pitchFamily="18" charset="0"/>
              </a:rPr>
              <a:t>разные направления использования зерна в народном хозяйстве и различные возможности его сбыта на рынке</a:t>
            </a:r>
          </a:p>
          <a:p>
            <a:pPr lvl="0"/>
            <a:r>
              <a:rPr lang="ru-RU" dirty="0" smtClean="0">
                <a:latin typeface="Times New Roman" pitchFamily="18" charset="0"/>
                <a:cs typeface="Times New Roman" pitchFamily="18" charset="0"/>
              </a:rPr>
              <a:t>высокая приспособленность отдельных видов зерновых к выращиванию при различных почвенно-климатических условиях</a:t>
            </a:r>
          </a:p>
          <a:p>
            <a:pPr lvl="0"/>
            <a:r>
              <a:rPr lang="ru-RU" dirty="0" smtClean="0">
                <a:latin typeface="Times New Roman" pitchFamily="18" charset="0"/>
                <a:cs typeface="Times New Roman" pitchFamily="18" charset="0"/>
              </a:rPr>
              <a:t>выращивание зерновых больше других выиграло от селекционного и технологического прогресса, что выражается в относительно устойчивой и высокой урожайности и возрастающей устойчивости к болезням и вредителям</a:t>
            </a:r>
          </a:p>
          <a:p>
            <a:pPr lvl="0"/>
            <a:r>
              <a:rPr lang="ru-RU" dirty="0" smtClean="0">
                <a:latin typeface="Times New Roman" pitchFamily="18" charset="0"/>
                <a:cs typeface="Times New Roman" pitchFamily="18" charset="0"/>
              </a:rPr>
              <a:t>урожайность зерновых по сравнению с другими культурами довольно высока, в южных регионах России в настоящее время получают до 65 ц/га. Причем на этом генетический потенциал еще не исчерпан, при соответствующей структуре зернового клина урожайность от удовлетворительного до хорошего уровня можно получить при сравнительно невысоких затратах труда</a:t>
            </a:r>
          </a:p>
          <a:p>
            <a:pPr lvl="0"/>
            <a:r>
              <a:rPr lang="ru-RU" dirty="0" smtClean="0">
                <a:latin typeface="Times New Roman" pitchFamily="18" charset="0"/>
                <a:cs typeface="Times New Roman" pitchFamily="18" charset="0"/>
              </a:rPr>
              <a:t>зерно можно с высокой эффективностью использовать в кормлении сельскохозяйственных животных. Производство зерна на корма внутри самого хозяйства часто более выгодно, чем приобретение кормов на стороне</a:t>
            </a:r>
          </a:p>
          <a:p>
            <a:pPr lvl="0"/>
            <a:r>
              <a:rPr lang="ru-RU" dirty="0" smtClean="0">
                <a:latin typeface="Times New Roman" pitchFamily="18" charset="0"/>
                <a:cs typeface="Times New Roman" pitchFamily="18" charset="0"/>
              </a:rPr>
              <a:t>все виды зерновых колосовых можно выращивать, используя одну систему машин, благодаря чему постоянные издержки остаются на сравнительно низком уровне</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lnSpc>
                <a:spcPct val="115000"/>
              </a:lnSpc>
              <a:spcBef>
                <a:spcPts val="1610"/>
              </a:spcBef>
              <a:spcAft>
                <a:spcPts val="1610"/>
              </a:spcAft>
            </a:pPr>
            <a:r>
              <a:rPr lang="ru-RU" b="1" dirty="0" smtClean="0">
                <a:latin typeface="Times New Roman"/>
                <a:ea typeface="Times New Roman"/>
                <a:cs typeface="Times New Roman"/>
              </a:rPr>
              <a:t>Биологические особенности</a:t>
            </a:r>
            <a:endParaRPr lang="ru-RU" sz="3600" dirty="0">
              <a:latin typeface="Calibri"/>
              <a:ea typeface="Times New Roman"/>
              <a:cs typeface="Times New Roman"/>
            </a:endParaRPr>
          </a:p>
        </p:txBody>
      </p:sp>
      <p:sp>
        <p:nvSpPr>
          <p:cNvPr id="3" name="Содержимое 2"/>
          <p:cNvSpPr>
            <a:spLocks noGrp="1"/>
          </p:cNvSpPr>
          <p:nvPr>
            <p:ph idx="1"/>
          </p:nvPr>
        </p:nvSpPr>
        <p:spPr/>
        <p:txBody>
          <a:bodyPr>
            <a:normAutofit fontScale="77500" lnSpcReduction="20000"/>
          </a:bodyPr>
          <a:lstStyle/>
          <a:p>
            <a:pPr algn="just">
              <a:lnSpc>
                <a:spcPct val="115000"/>
              </a:lnSpc>
              <a:spcAft>
                <a:spcPts val="1610"/>
              </a:spcAft>
            </a:pPr>
            <a:r>
              <a:rPr lang="ru-RU" dirty="0" smtClean="0">
                <a:latin typeface="Times New Roman"/>
                <a:ea typeface="Times New Roman"/>
                <a:cs typeface="Times New Roman"/>
              </a:rPr>
              <a:t>Корневая система яровых хлебов I группы менее развита, чем у озимых, за исключением овса. Отличается пониженной способностью усваивать труднодоступные питательные вещества почвы.</a:t>
            </a:r>
            <a:endParaRPr lang="ru-RU" sz="2000" dirty="0" smtClean="0">
              <a:ea typeface="Times New Roman"/>
              <a:cs typeface="Times New Roman"/>
            </a:endParaRPr>
          </a:p>
          <a:p>
            <a:pPr algn="just">
              <a:lnSpc>
                <a:spcPct val="115000"/>
              </a:lnSpc>
              <a:spcAft>
                <a:spcPts val="1610"/>
              </a:spcAft>
            </a:pPr>
            <a:r>
              <a:rPr lang="ru-RU" dirty="0" smtClean="0">
                <a:latin typeface="Times New Roman"/>
                <a:ea typeface="Times New Roman"/>
                <a:cs typeface="Times New Roman"/>
              </a:rPr>
              <a:t>По сравнению с озимыми слабее кустятся, меньше затеняют почву и сильнее угнетаются сорными растениями. Больше и чаще страдают от дефицита влаги в первой половине лета.</a:t>
            </a:r>
            <a:endParaRPr lang="ru-RU" sz="2000" dirty="0" smtClean="0">
              <a:ea typeface="Times New Roman"/>
              <a:cs typeface="Times New Roman"/>
            </a:endParaRPr>
          </a:p>
          <a:p>
            <a:pPr algn="just">
              <a:lnSpc>
                <a:spcPct val="115000"/>
              </a:lnSpc>
              <a:spcAft>
                <a:spcPts val="1610"/>
              </a:spcAft>
            </a:pPr>
            <a:r>
              <a:rPr lang="ru-RU" dirty="0" smtClean="0">
                <a:latin typeface="Times New Roman"/>
                <a:ea typeface="Times New Roman"/>
                <a:cs typeface="Times New Roman"/>
              </a:rPr>
              <a:t>Яровая пшеница — наиболее требовательна к условиям жизни, несколько меньше — яровой ячмень. Овес менее требовательная культура, но хорошо отзывается на высокий уровень агротехники.</a:t>
            </a:r>
            <a:endParaRPr lang="ru-RU" sz="2000" dirty="0">
              <a:ea typeface="Times New Roman"/>
              <a:cs typeface="Times New Roman"/>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spcBef>
                <a:spcPts val="1610"/>
              </a:spcBef>
              <a:spcAft>
                <a:spcPts val="1610"/>
              </a:spcAft>
            </a:pPr>
            <a:r>
              <a:rPr lang="ru-RU" b="1" dirty="0" smtClean="0">
                <a:latin typeface="Times New Roman"/>
                <a:ea typeface="Times New Roman"/>
              </a:rPr>
              <a:t>Севооборот</a:t>
            </a:r>
            <a:endParaRPr lang="ru-RU" dirty="0"/>
          </a:p>
        </p:txBody>
      </p:sp>
      <p:sp>
        <p:nvSpPr>
          <p:cNvPr id="3" name="Содержимое 2"/>
          <p:cNvSpPr>
            <a:spLocks noGrp="1"/>
          </p:cNvSpPr>
          <p:nvPr>
            <p:ph idx="1"/>
          </p:nvPr>
        </p:nvSpPr>
        <p:spPr/>
        <p:txBody>
          <a:bodyPr>
            <a:normAutofit fontScale="92500" lnSpcReduction="20000"/>
          </a:bodyPr>
          <a:lstStyle/>
          <a:p>
            <a:pPr>
              <a:spcAft>
                <a:spcPts val="1610"/>
              </a:spcAft>
            </a:pPr>
            <a:r>
              <a:rPr lang="ru-RU" dirty="0" smtClean="0">
                <a:latin typeface="Times New Roman"/>
                <a:ea typeface="Times New Roman"/>
              </a:rPr>
              <a:t>Хорошими предшественниками яровой пшеницы и ярового ячменя являются — пласт и оборот пласта многолетних трав, озимые, пропашные и зернобобовые культуры. В засушливых условиях восточной части страны яровую пшеницу часто высевают по чистому пару.</a:t>
            </a:r>
            <a:endParaRPr lang="ru-RU" sz="2400" dirty="0" smtClean="0">
              <a:latin typeface="Times New Roman"/>
              <a:ea typeface="Times New Roman"/>
            </a:endParaRPr>
          </a:p>
          <a:p>
            <a:pPr>
              <a:spcAft>
                <a:spcPts val="1610"/>
              </a:spcAft>
            </a:pPr>
            <a:r>
              <a:rPr lang="ru-RU" dirty="0" smtClean="0">
                <a:latin typeface="Times New Roman"/>
                <a:ea typeface="Times New Roman"/>
              </a:rPr>
              <a:t>Как правило, в севообороте яровую и озимую пшеницу размещают после многолетних трав, как более ценные продовольственные культуры, а овес — по зернобобовым, пропашным, озимой и яровой пшенице. Благодаря тому, что овес переносит повышенную кислотность почвы, в Нечерноземной зоне его возделывают на осушенных и осваиваемых болотных почвах.</a:t>
            </a:r>
            <a:endParaRPr lang="ru-RU" sz="2400" dirty="0">
              <a:latin typeface="Times New Roman"/>
              <a:ea typeface="Times New Roman"/>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spcBef>
                <a:spcPts val="1610"/>
              </a:spcBef>
              <a:spcAft>
                <a:spcPts val="1610"/>
              </a:spcAft>
            </a:pPr>
            <a:r>
              <a:rPr lang="ru-RU" b="1" dirty="0" smtClean="0">
                <a:latin typeface="Times New Roman"/>
                <a:ea typeface="Times New Roman"/>
              </a:rPr>
              <a:t>Система обработки почвы</a:t>
            </a:r>
            <a:endParaRPr lang="ru-RU" sz="5400" b="1" dirty="0">
              <a:latin typeface="Times New Roman"/>
              <a:ea typeface="Times New Roman"/>
            </a:endParaRPr>
          </a:p>
        </p:txBody>
      </p:sp>
      <p:sp>
        <p:nvSpPr>
          <p:cNvPr id="3" name="Содержимое 2"/>
          <p:cNvSpPr>
            <a:spLocks noGrp="1"/>
          </p:cNvSpPr>
          <p:nvPr>
            <p:ph idx="1"/>
          </p:nvPr>
        </p:nvSpPr>
        <p:spPr/>
        <p:txBody>
          <a:bodyPr>
            <a:normAutofit fontScale="92500" lnSpcReduction="10000"/>
          </a:bodyPr>
          <a:lstStyle/>
          <a:p>
            <a:pPr algn="just">
              <a:lnSpc>
                <a:spcPct val="115000"/>
              </a:lnSpc>
              <a:spcAft>
                <a:spcPts val="1000"/>
              </a:spcAft>
            </a:pPr>
            <a:r>
              <a:rPr lang="ru-RU" dirty="0" smtClean="0">
                <a:latin typeface="Times New Roman"/>
                <a:ea typeface="Times New Roman"/>
                <a:cs typeface="Times New Roman"/>
              </a:rPr>
              <a:t>Система обработки почвы под ранние яровые определяется предшественником, почвенно-климатическими условиями, засоренностью поля.</a:t>
            </a:r>
            <a:endParaRPr lang="en-US" dirty="0" smtClean="0">
              <a:latin typeface="Times New Roman"/>
              <a:ea typeface="Times New Roman"/>
              <a:cs typeface="Times New Roman"/>
            </a:endParaRPr>
          </a:p>
          <a:p>
            <a:pPr algn="ctr">
              <a:lnSpc>
                <a:spcPct val="115000"/>
              </a:lnSpc>
              <a:spcBef>
                <a:spcPts val="1610"/>
              </a:spcBef>
              <a:spcAft>
                <a:spcPts val="1610"/>
              </a:spcAft>
              <a:buNone/>
            </a:pPr>
            <a:r>
              <a:rPr lang="ru-RU" sz="2000" b="1" dirty="0" smtClean="0">
                <a:latin typeface="Times New Roman"/>
                <a:ea typeface="Times New Roman"/>
                <a:cs typeface="Times New Roman"/>
              </a:rPr>
              <a:t>Основная обработка почвы</a:t>
            </a:r>
            <a:endParaRPr lang="en-US" sz="2000" b="1" dirty="0" smtClean="0">
              <a:latin typeface="Times New Roman"/>
              <a:ea typeface="Times New Roman"/>
              <a:cs typeface="Times New Roman"/>
            </a:endParaRPr>
          </a:p>
          <a:p>
            <a:pPr algn="just">
              <a:spcAft>
                <a:spcPts val="1610"/>
              </a:spcAft>
            </a:pPr>
            <a:r>
              <a:rPr lang="ru-RU" sz="1900" dirty="0" smtClean="0">
                <a:latin typeface="Times New Roman"/>
                <a:ea typeface="Times New Roman"/>
              </a:rPr>
              <a:t>После уборки зерновых или зернобобовых культур, или сразу в ходе уборки, поле лущат дисковыми или лемешными лущильниками на глубину 5-7 см, в засушливых условиях — на 8-10 см. При засоренности полей корневищными и корнеотпрысковыми сорными растениями, лущение выполняют на 12-14 см, повторяя его в поперечном направлении. Главной задачей лущения является заделка в почву осыпавшиеся семена сорняков, измельчение корневищ и стимулирование их прорастание.</a:t>
            </a:r>
            <a:endParaRPr lang="ru-RU" sz="1700" dirty="0" smtClean="0">
              <a:latin typeface="Times New Roman"/>
              <a:ea typeface="Times New Roman"/>
            </a:endParaRPr>
          </a:p>
          <a:p>
            <a:pPr algn="ctr">
              <a:lnSpc>
                <a:spcPct val="115000"/>
              </a:lnSpc>
              <a:spcBef>
                <a:spcPts val="1610"/>
              </a:spcBef>
              <a:spcAft>
                <a:spcPts val="1610"/>
              </a:spcAft>
              <a:buNone/>
            </a:pPr>
            <a:endParaRPr lang="ru-RU" sz="1600" b="1" dirty="0" smtClean="0">
              <a:latin typeface="Cambria"/>
              <a:ea typeface="Times New Roman"/>
              <a:cs typeface="Times New Roman"/>
            </a:endParaRPr>
          </a:p>
          <a:p>
            <a:pPr algn="just">
              <a:lnSpc>
                <a:spcPct val="115000"/>
              </a:lnSpc>
              <a:spcAft>
                <a:spcPts val="1000"/>
              </a:spcAft>
            </a:pPr>
            <a:endParaRPr lang="ru-RU" sz="2000" dirty="0">
              <a:ea typeface="Times New Roman"/>
              <a:cs typeface="Times New Roman"/>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85800"/>
            <a:ext cx="7886700" cy="5491163"/>
          </a:xfrm>
        </p:spPr>
        <p:txBody>
          <a:bodyPr>
            <a:normAutofit fontScale="92500" lnSpcReduction="20000"/>
          </a:bodyPr>
          <a:lstStyle/>
          <a:p>
            <a:pPr>
              <a:spcAft>
                <a:spcPts val="1610"/>
              </a:spcAft>
            </a:pPr>
            <a:r>
              <a:rPr lang="ru-RU" dirty="0" smtClean="0">
                <a:latin typeface="Times New Roman"/>
                <a:ea typeface="Times New Roman"/>
              </a:rPr>
              <a:t>После появления массовых всходов сорняков проводят вспашку на глубину 20-22 см плугом с предплужниками. На почвах с неглубоким пахотным слоем вспашку проводят на полную его глубину с почвоуглубителем. При такой обработке предплужник подрезает сорняки, сбрасывает их на дно борозды вместе с находящимися в верхнем слое почвы вредителями и возбудителями болезней, основной корпус плуга поднимает нижний слой почвы и засыпает им борозду.</a:t>
            </a:r>
            <a:endParaRPr lang="ru-RU" sz="2400" dirty="0" smtClean="0">
              <a:latin typeface="Times New Roman"/>
              <a:ea typeface="Times New Roman"/>
            </a:endParaRPr>
          </a:p>
          <a:p>
            <a:pPr>
              <a:spcAft>
                <a:spcPts val="1610"/>
              </a:spcAft>
            </a:pPr>
            <a:r>
              <a:rPr lang="ru-RU" dirty="0" smtClean="0">
                <a:latin typeface="Times New Roman"/>
                <a:ea typeface="Times New Roman"/>
              </a:rPr>
              <a:t>В условиях короткого и сухого летне-осеннего периода лущение не проводят, так как семена сорняков могут не прорасти и эффекта от приема не будет. В этом случае сразу после уборки предшествующей культуры проводят глубокую зяблевую вспашку. Обычно зябь осенью не боронуют, а оставляют для ухода в зиму в гребнистом состоянии.</a:t>
            </a:r>
            <a:endParaRPr lang="ru-RU" sz="2400" dirty="0">
              <a:latin typeface="Times New Roman"/>
              <a:ea typeface="Times New Roman"/>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8650" y="685800"/>
            <a:ext cx="7886700" cy="5491163"/>
          </a:xfrm>
        </p:spPr>
        <p:txBody>
          <a:bodyPr>
            <a:normAutofit fontScale="85000" lnSpcReduction="10000"/>
          </a:bodyPr>
          <a:lstStyle/>
          <a:p>
            <a:pPr algn="just">
              <a:spcAft>
                <a:spcPts val="1610"/>
              </a:spcAft>
            </a:pPr>
            <a:r>
              <a:rPr lang="ru-RU" dirty="0" smtClean="0">
                <a:latin typeface="Times New Roman"/>
                <a:ea typeface="Times New Roman"/>
              </a:rPr>
              <a:t>В районах, подверженных ветровой эрозии, например, Южный Урал, Западная Сибирь, обычную вспашку заменяют плоскорезной обработкой зяби, при этом на поверхности почвы сохраняется большая часть стерни, предохраняющая почву от действия ветра, способствует снегозадержанию, меньшему промерзанию почвы и быстрому оттаиванию весной. Для эффективной борьбы с сорной растительности в этом случае сочетают глубокую плоскорезную обработку почвы с поверхностной.</a:t>
            </a:r>
            <a:endParaRPr lang="ru-RU" sz="2400" dirty="0" smtClean="0">
              <a:latin typeface="Times New Roman"/>
              <a:ea typeface="Times New Roman"/>
            </a:endParaRPr>
          </a:p>
          <a:p>
            <a:pPr algn="just">
              <a:spcAft>
                <a:spcPts val="1610"/>
              </a:spcAft>
            </a:pPr>
            <a:r>
              <a:rPr lang="ru-RU" dirty="0" smtClean="0">
                <a:latin typeface="Times New Roman"/>
                <a:ea typeface="Times New Roman"/>
              </a:rPr>
              <a:t>В Нечерноземной зоне на почвах с небольшим гумусовым слоем важное значение, прежде всего для яровой пшеницы, имеет углубление пахотного слоя до 25-30 см с одновременным внесением органических и минеральных удобрений. Углубление проводят в пару и при обработке зяби под предшествующие культуры.</a:t>
            </a:r>
            <a:endParaRPr lang="ru-RU" sz="2400" dirty="0" smtClean="0">
              <a:latin typeface="Times New Roman"/>
              <a:ea typeface="Times New Roman"/>
            </a:endParaRPr>
          </a:p>
          <a:p>
            <a:endParaRPr lang="ru-RU" dirty="0"/>
          </a:p>
        </p:txBody>
      </p:sp>
    </p:spTree>
  </p:cSld>
  <p:clrMapOvr>
    <a:masterClrMapping/>
  </p:clrMapOvr>
  <p:transition spd="med">
    <p:fade/>
  </p:transition>
</p:sld>
</file>

<file path=ppt/theme/theme1.xml><?xml version="1.0" encoding="utf-8"?>
<a:theme xmlns:a="http://schemas.openxmlformats.org/drawingml/2006/main" name="Тема15">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Тема15</Template>
  <TotalTime>17</TotalTime>
  <Words>1484</Words>
  <PresentationFormat>Экран (4:3)</PresentationFormat>
  <Paragraphs>83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Тема15</vt:lpstr>
      <vt:lpstr>Ранние яровые зерновые культуры: овес, ячмень, яровая пшеница, технология возделывания.</vt:lpstr>
      <vt:lpstr>Слайд 2</vt:lpstr>
      <vt:lpstr>Слайд 3</vt:lpstr>
      <vt:lpstr>Слайд 4</vt:lpstr>
      <vt:lpstr>Биологические особенности</vt:lpstr>
      <vt:lpstr>Севооборот</vt:lpstr>
      <vt:lpstr>Система обработки почвы</vt:lpstr>
      <vt:lpstr>Слайд 8</vt:lpstr>
      <vt:lpstr>Слайд 9</vt:lpstr>
      <vt:lpstr>Слайд 10</vt:lpstr>
      <vt:lpstr>Предпосевная обработка</vt:lpstr>
      <vt:lpstr>Слайд 12</vt:lpstr>
      <vt:lpstr>Система удобрения</vt:lpstr>
      <vt:lpstr>Слайд 14</vt:lpstr>
      <vt:lpstr>Посев</vt:lpstr>
      <vt:lpstr>Сроки посева</vt:lpstr>
      <vt:lpstr>Способы посева</vt:lpstr>
      <vt:lpstr>Норма высева</vt:lpstr>
      <vt:lpstr>Слайд 19</vt:lpstr>
      <vt:lpstr>Слайд 20</vt:lpstr>
      <vt:lpstr>Глубина посева</vt:lpstr>
      <vt:lpstr>Уход за посевами</vt:lpstr>
      <vt:lpstr>Уборка урожая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Azamatpolitsu</dc:creator>
  <cp:lastModifiedBy>1</cp:lastModifiedBy>
  <cp:revision>4</cp:revision>
  <dcterms:created xsi:type="dcterms:W3CDTF">2022-09-16T08:07:09Z</dcterms:created>
  <dcterms:modified xsi:type="dcterms:W3CDTF">2022-10-05T15:30:32Z</dcterms:modified>
</cp:coreProperties>
</file>